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5115386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0" i="0" u="none" strike="noStrike" cap="none" baseline="0"/>
              <a:t>In the proximal convoluted tubule,reabsorption glucose and amino acids takes place through active transport(perform by abundance of mitochondria in the cells of proximal convoluted tubule),therefore no glucoce is found in the urine.</a:t>
            </a:r>
          </a:p>
        </p:txBody>
      </p:sp>
      <p:sp>
        <p:nvSpPr>
          <p:cNvPr id="124" name="Shape 12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1" i="0" u="none" strike="noStrike" cap="none" baseline="0"/>
              <a:t>Diabetic Kidney Disease</a:t>
            </a:r>
          </a:p>
          <a:p>
            <a:pPr>
              <a:buNone/>
            </a:pPr>
            <a:r>
              <a:rPr lang="en-US" sz="1800" b="0" i="0" u="none" strike="noStrike" cap="none" baseline="0"/>
              <a:t>Diabetes is a disease that keeps the body from using glucose, a form of sugar, as it should. If glucose stays in the blood instead of breaking down, it can act like a poison. Damage to the nephrons from unused glucose in the blood is called diabetic kidney disease. Keeping blood glucose levels down can delay or prevent diabetic kidney disease. Use of medications called angiotensin-converting enzyme (ACE) inhibitors or angiotensin receptor blockers (ARBs) to treat high blood pressure can also slow or delay the progression of diabetic kidney disease.</a:t>
            </a:r>
          </a:p>
          <a:p>
            <a:pPr>
              <a:buNone/>
            </a:pPr>
            <a:r>
              <a:rPr lang="en-US" sz="1800" b="1" i="0" u="none" strike="noStrike" cap="none" baseline="0"/>
              <a:t>High Blood Pressure</a:t>
            </a:r>
          </a:p>
          <a:p>
            <a:pPr>
              <a:buNone/>
            </a:pPr>
            <a:r>
              <a:rPr lang="en-US" sz="1800" b="0" i="0" u="none" strike="noStrike" cap="none" baseline="0"/>
              <a:t>High blood pressure can damage the small blood vessels in the kidneys. The damaged vessels cannot filter wastes from the blood as they are supposed to.</a:t>
            </a:r>
          </a:p>
          <a:p>
            <a:pPr>
              <a:buNone/>
            </a:pPr>
            <a:r>
              <a:rPr lang="en-US" sz="1800" b="0" i="0" u="none" strike="noStrike" cap="none" baseline="0"/>
              <a:t>A doctor may prescribe blood pressure medication. ACE inhibitors and ARBs have been found to protect the kidneys even more than other medicines that lower blood pressure to similar levels. The National Heart, Lung, and Blood Institute (NHLBI), one of the National Institutes of Health, recommends that people with diabetes or reduced kidney function keep their blood pressure below 130/80.</a:t>
            </a:r>
          </a:p>
          <a:p>
            <a:pPr>
              <a:buNone/>
            </a:pPr>
            <a:r>
              <a:rPr lang="en-US" sz="1800" b="1" i="0" u="none" strike="noStrike" cap="none" baseline="0"/>
              <a:t>Glomerular Diseases</a:t>
            </a:r>
          </a:p>
          <a:p>
            <a:endParaRPr lang="en-US" sz="1800" b="1" i="0" u="none" strike="noStrike" cap="none" baseline="0"/>
          </a:p>
        </p:txBody>
      </p:sp>
      <p:sp>
        <p:nvSpPr>
          <p:cNvPr id="144" name="Shape 14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0C0C"/>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ealth.howstuffworks.com/human-body/systems/kidney-urinary/kidney.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rgantransplants.org/faces/story.php?id=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WZosHub0MOQ&amp;feature=relate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ppt/slides/slide6.x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ppt/slides/slide7.x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ctrTitle"/>
          </p:nvPr>
        </p:nvSpPr>
        <p:spPr>
          <a:xfrm>
            <a:off x="533400" y="381000"/>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BFBFBF"/>
                </a:solidFill>
                <a:latin typeface="Calibri"/>
                <a:ea typeface="Calibri"/>
                <a:cs typeface="Calibri"/>
                <a:sym typeface="Calibri"/>
              </a:rPr>
              <a:t>Kidney function, disease &amp; health</a:t>
            </a:r>
          </a:p>
        </p:txBody>
      </p:sp>
      <p:sp>
        <p:nvSpPr>
          <p:cNvPr id="92" name="Shape 92"/>
          <p:cNvSpPr txBox="1"/>
          <p:nvPr/>
        </p:nvSpPr>
        <p:spPr>
          <a:xfrm>
            <a:off x="2057400" y="6400800"/>
            <a:ext cx="5105399" cy="261609"/>
          </a:xfrm>
          <a:prstGeom prst="rect">
            <a:avLst/>
          </a:prstGeom>
          <a:noFill/>
          <a:ln>
            <a:noFill/>
          </a:ln>
        </p:spPr>
        <p:txBody>
          <a:bodyPr lIns="91425" tIns="45700" rIns="91425" bIns="45700" anchor="t" anchorCtr="0">
            <a:noAutofit/>
          </a:bodyPr>
          <a:lstStyle/>
          <a:p>
            <a:pPr marL="0" marR="0" lvl="0" indent="0" algn="l" rtl="0">
              <a:buSzPct val="25000"/>
              <a:buNone/>
            </a:pPr>
            <a:r>
              <a:rPr lang="en-US" sz="1100" b="0" i="0" u="sng" strike="noStrike" cap="none" baseline="0">
                <a:solidFill>
                  <a:schemeClr val="hlink"/>
                </a:solidFill>
                <a:latin typeface="Calibri"/>
                <a:ea typeface="Calibri"/>
                <a:cs typeface="Calibri"/>
                <a:sym typeface="Calibri"/>
                <a:hlinkClick r:id="rId3"/>
              </a:rPr>
              <a:t>http://health.howstuffworks.com/human-body/systems/kidney-urinary/kidney.htm</a:t>
            </a:r>
          </a:p>
        </p:txBody>
      </p:sp>
      <p:sp>
        <p:nvSpPr>
          <p:cNvPr id="93" name="Shape 93"/>
          <p:cNvSpPr/>
          <p:nvPr/>
        </p:nvSpPr>
        <p:spPr>
          <a:xfrm>
            <a:off x="1524000" y="1905000"/>
            <a:ext cx="5791199" cy="4343399"/>
          </a:xfrm>
          <a:prstGeom prst="rect">
            <a:avLst/>
          </a:prstGeom>
          <a:blipFill>
            <a:blip r:embed="rId4"/>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What are signs of CKD?</a:t>
            </a:r>
          </a:p>
        </p:txBody>
      </p:sp>
      <p:sp>
        <p:nvSpPr>
          <p:cNvPr id="157" name="Shape 15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chemeClr val="dk1"/>
                </a:solidFill>
                <a:latin typeface="Calibri"/>
                <a:ea typeface="Calibri"/>
                <a:cs typeface="Calibri"/>
                <a:sym typeface="Calibri"/>
              </a:rPr>
              <a:t>
</a:t>
            </a:r>
            <a:r>
              <a:rPr lang="en-US" sz="3200" b="0" i="0" u="none" strike="noStrike" cap="none" baseline="0">
                <a:solidFill>
                  <a:srgbClr val="93B3D7"/>
                </a:solidFill>
                <a:latin typeface="Calibri"/>
                <a:ea typeface="Calibri"/>
                <a:cs typeface="Calibri"/>
                <a:sym typeface="Calibri"/>
              </a:rPr>
              <a:t>Frequent Urination</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Lack of Urination</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Fatigue</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Loss of appetite and/or nausea</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Swelling in hands or feet</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Discoloration of the skin</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Muscle cramps</a:t>
            </a:r>
          </a:p>
          <a:p>
            <a:endParaRPr lang="en-US" sz="3200" b="0" i="0" u="none" strike="noStrike" cap="none" baseline="0">
              <a:solidFill>
                <a:srgbClr val="93B3D7"/>
              </a:solidFill>
              <a:latin typeface="Calibri"/>
              <a:ea typeface="Calibri"/>
              <a:cs typeface="Calibri"/>
              <a:sym typeface="Calibri"/>
            </a:endParaRPr>
          </a:p>
        </p:txBody>
      </p:sp>
      <p:sp>
        <p:nvSpPr>
          <p:cNvPr id="158" name="Shape 158"/>
          <p:cNvSpPr/>
          <p:nvPr/>
        </p:nvSpPr>
        <p:spPr>
          <a:xfrm>
            <a:off x="6096000" y="1447800"/>
            <a:ext cx="2857500" cy="3533776"/>
          </a:xfrm>
          <a:prstGeom prst="rect">
            <a:avLst/>
          </a:prstGeom>
          <a:blipFill>
            <a:blip r:embed="rId3"/>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rgbClr val="366092"/>
                </a:solidFill>
                <a:latin typeface="Calibri"/>
                <a:ea typeface="Calibri"/>
                <a:cs typeface="Calibri"/>
                <a:sym typeface="Calibri"/>
              </a:rPr>
              <a:t>How can you keep your kidney’s healthy?</a:t>
            </a:r>
          </a:p>
        </p:txBody>
      </p:sp>
      <p:sp>
        <p:nvSpPr>
          <p:cNvPr id="164" name="Shape 164"/>
          <p:cNvSpPr txBox="1">
            <a:spLocks noGrp="1"/>
          </p:cNvSpPr>
          <p:nvPr>
            <p:ph type="body" idx="1"/>
          </p:nvPr>
        </p:nvSpPr>
        <p:spPr>
          <a:xfrm>
            <a:off x="381000" y="21336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Monitor your blood pressure.</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Eat a healthy, well balanced diet.</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Exercise regularly.</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Avoid toxins such as alcohol, tobacco, excessive caffeine.  </a:t>
            </a:r>
          </a:p>
        </p:txBody>
      </p:sp>
      <p:sp>
        <p:nvSpPr>
          <p:cNvPr id="165" name="Shape 165"/>
          <p:cNvSpPr/>
          <p:nvPr/>
        </p:nvSpPr>
        <p:spPr>
          <a:xfrm>
            <a:off x="6324600" y="4591050"/>
            <a:ext cx="2667000" cy="2000250"/>
          </a:xfrm>
          <a:prstGeom prst="rect">
            <a:avLst/>
          </a:prstGeom>
          <a:blipFill>
            <a:blip r:embed="rId3"/>
            <a:stretch>
              <a:fillRect/>
            </a:stretch>
          </a:blipFill>
        </p:spPr>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Organ Donation</a:t>
            </a:r>
          </a:p>
        </p:txBody>
      </p:sp>
      <p:sp>
        <p:nvSpPr>
          <p:cNvPr id="171" name="Shape 17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You can become an organ donor when you receive your drivers license.</a:t>
            </a:r>
          </a:p>
          <a:p>
            <a:endParaRPr lang="en-US" sz="3200" b="0" i="0" u="none" strike="noStrike" cap="none" baseline="0">
              <a:solidFill>
                <a:srgbClr val="93B3D7"/>
              </a:solidFill>
              <a:latin typeface="Calibri"/>
              <a:ea typeface="Calibri"/>
              <a:cs typeface="Calibri"/>
              <a:sym typeface="Calibri"/>
            </a:endParaRPr>
          </a:p>
          <a:p>
            <a:endParaRPr lang="en-US" sz="3200" b="0" i="0" u="none" strike="noStrike" cap="none" baseline="0">
              <a:solidFill>
                <a:srgbClr val="93B3D7"/>
              </a:solidFill>
              <a:latin typeface="Calibri"/>
              <a:ea typeface="Calibri"/>
              <a:cs typeface="Calibri"/>
              <a:sym typeface="Calibri"/>
            </a:endParaRPr>
          </a:p>
          <a:p>
            <a:endParaRPr lang="en-US" sz="3200" b="0" i="0" u="none" strike="noStrike" cap="none" baseline="0">
              <a:solidFill>
                <a:srgbClr val="93B3D7"/>
              </a:solidFill>
              <a:latin typeface="Calibri"/>
              <a:ea typeface="Calibri"/>
              <a:cs typeface="Calibri"/>
              <a:sym typeface="Calibri"/>
            </a:endParaRPr>
          </a:p>
          <a:p>
            <a:endParaRPr lang="en-US" sz="3200" b="0" i="0" u="none" strike="noStrike" cap="none" baseline="0">
              <a:solidFill>
                <a:srgbClr val="93B3D7"/>
              </a:solidFill>
              <a:latin typeface="Calibri"/>
              <a:ea typeface="Calibri"/>
              <a:cs typeface="Calibri"/>
              <a:sym typeface="Calibri"/>
            </a:endParaRP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How do we decide who gets organs?</a:t>
            </a:r>
          </a:p>
          <a:p>
            <a:pPr marL="342900" marR="0" lvl="0" indent="-342900" algn="l" rtl="0">
              <a:spcBef>
                <a:spcPts val="280"/>
              </a:spcBef>
              <a:buClr>
                <a:schemeClr val="dk1"/>
              </a:buClr>
              <a:buSzPct val="25000"/>
              <a:buFont typeface="Calibri"/>
              <a:buNone/>
            </a:pPr>
            <a:r>
              <a:rPr lang="en-US" sz="1400" b="0" i="0" u="sng" strike="noStrike" cap="none" baseline="0">
                <a:solidFill>
                  <a:schemeClr val="hlink"/>
                </a:solidFill>
                <a:latin typeface="Calibri"/>
                <a:ea typeface="Calibri"/>
                <a:cs typeface="Calibri"/>
                <a:sym typeface="Calibri"/>
                <a:hlinkClick r:id="rId3"/>
              </a:rPr>
              <a:t>http://www.organtransplants.org/faces/story.php?id=2</a:t>
            </a:r>
          </a:p>
        </p:txBody>
      </p:sp>
      <p:sp>
        <p:nvSpPr>
          <p:cNvPr id="172" name="Shape 172"/>
          <p:cNvSpPr/>
          <p:nvPr/>
        </p:nvSpPr>
        <p:spPr>
          <a:xfrm>
            <a:off x="3124200" y="2743200"/>
            <a:ext cx="2143125" cy="2143125"/>
          </a:xfrm>
          <a:prstGeom prst="rect">
            <a:avLst/>
          </a:prstGeom>
          <a:blipFill>
            <a:blip r:embed="rId4"/>
            <a:stretch>
              <a:fillRect/>
            </a:stretch>
          </a:blipFill>
        </p:spPr>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Living with Chronic Kidney Disease</a:t>
            </a:r>
          </a:p>
        </p:txBody>
      </p:sp>
      <p:sp>
        <p:nvSpPr>
          <p:cNvPr id="178" name="Shape 178"/>
          <p:cNvSpPr/>
          <p:nvPr/>
        </p:nvSpPr>
        <p:spPr>
          <a:xfrm>
            <a:off x="1524000" y="3105834"/>
            <a:ext cx="6248399" cy="338554"/>
          </a:xfrm>
          <a:prstGeom prst="rect">
            <a:avLst/>
          </a:prstGeom>
          <a:noFill/>
          <a:ln>
            <a:noFill/>
          </a:ln>
        </p:spPr>
        <p:txBody>
          <a:bodyPr lIns="91425" tIns="45700" rIns="91425" bIns="45700" anchor="t" anchorCtr="0">
            <a:noAutofit/>
          </a:bodyPr>
          <a:lstStyle/>
          <a:p>
            <a:pPr marL="0" marR="0" lvl="0" indent="0" algn="l" rtl="0">
              <a:buSzPct val="25000"/>
              <a:buNone/>
            </a:pPr>
            <a:r>
              <a:rPr lang="en-US" sz="1600" b="0" i="0" u="sng" strike="noStrike" cap="none" baseline="0">
                <a:solidFill>
                  <a:schemeClr val="hlink"/>
                </a:solidFill>
                <a:latin typeface="Calibri"/>
                <a:ea typeface="Calibri"/>
                <a:cs typeface="Calibri"/>
                <a:sym typeface="Calibri"/>
                <a:hlinkClick r:id="rId3"/>
              </a:rPr>
              <a:t>http://www.youtube.com/watch?v=WZosHub0MOQ&amp;feature=related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1" i="0" u="none" strike="noStrike" cap="none" baseline="0">
                <a:solidFill>
                  <a:srgbClr val="366092"/>
                </a:solidFill>
                <a:latin typeface="Calibri"/>
                <a:ea typeface="Calibri"/>
                <a:cs typeface="Calibri"/>
                <a:sym typeface="Calibri"/>
              </a:rPr>
              <a:t>Why are our kidneys important?</a:t>
            </a:r>
          </a:p>
        </p:txBody>
      </p:sp>
      <p:sp>
        <p:nvSpPr>
          <p:cNvPr id="99" name="Shape 9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sng" strike="noStrike" cap="none" baseline="0">
                <a:solidFill>
                  <a:srgbClr val="93B3D7"/>
                </a:solidFill>
                <a:latin typeface="Calibri"/>
                <a:ea typeface="Calibri"/>
                <a:cs typeface="Calibri"/>
                <a:sym typeface="Calibri"/>
              </a:rPr>
              <a:t>Regulate the composition of your blood</a:t>
            </a:r>
          </a:p>
          <a:p>
            <a:pPr marL="742950" marR="0" lvl="1" indent="-285750" algn="l" rtl="0">
              <a:spcBef>
                <a:spcPts val="560"/>
              </a:spcBef>
              <a:buClr>
                <a:schemeClr val="dk1"/>
              </a:buClr>
              <a:buSzPct val="101190"/>
              <a:buFont typeface="Arial"/>
              <a:buChar char="•"/>
            </a:pPr>
            <a:r>
              <a:rPr lang="en-US" sz="2800" b="0" i="0" u="none" strike="noStrike" cap="none" baseline="0">
                <a:solidFill>
                  <a:srgbClr val="D8D8D8"/>
                </a:solidFill>
                <a:latin typeface="Calibri"/>
                <a:ea typeface="Calibri"/>
                <a:cs typeface="Calibri"/>
                <a:sym typeface="Calibri"/>
              </a:rPr>
              <a:t>Keep the concentrations of various ions and other important substances constant.</a:t>
            </a:r>
          </a:p>
          <a:p>
            <a:pPr marL="742950" marR="0" lvl="1" indent="-285750" algn="l" rtl="0">
              <a:spcBef>
                <a:spcPts val="560"/>
              </a:spcBef>
              <a:buClr>
                <a:schemeClr val="dk1"/>
              </a:buClr>
              <a:buSzPct val="101190"/>
              <a:buFont typeface="Arial"/>
              <a:buChar char="•"/>
            </a:pPr>
            <a:r>
              <a:rPr lang="en-US" sz="2800" b="0" i="0" u="none" strike="noStrike" cap="none" baseline="0">
                <a:solidFill>
                  <a:srgbClr val="D8D8D8"/>
                </a:solidFill>
                <a:latin typeface="Calibri"/>
                <a:ea typeface="Calibri"/>
                <a:cs typeface="Calibri"/>
                <a:sym typeface="Calibri"/>
              </a:rPr>
              <a:t>Keep the volume of water in your body constant.</a:t>
            </a:r>
          </a:p>
          <a:p>
            <a:pPr marL="742950" marR="0" lvl="1" indent="-285750" algn="l" rtl="0">
              <a:spcBef>
                <a:spcPts val="560"/>
              </a:spcBef>
              <a:buClr>
                <a:schemeClr val="dk1"/>
              </a:buClr>
              <a:buSzPct val="101190"/>
              <a:buFont typeface="Arial"/>
              <a:buChar char="•"/>
            </a:pPr>
            <a:r>
              <a:rPr lang="en-US" sz="2800" b="0" i="0" u="none" strike="noStrike" cap="none" baseline="0">
                <a:solidFill>
                  <a:srgbClr val="D8D8D8"/>
                </a:solidFill>
                <a:latin typeface="Calibri"/>
                <a:ea typeface="Calibri"/>
                <a:cs typeface="Calibri"/>
                <a:sym typeface="Calibri"/>
              </a:rPr>
              <a:t>Remove wastes from your body.</a:t>
            </a:r>
          </a:p>
          <a:p>
            <a:pPr marL="742950" marR="0" lvl="1" indent="-285750" algn="l" rtl="0">
              <a:spcBef>
                <a:spcPts val="560"/>
              </a:spcBef>
              <a:buClr>
                <a:schemeClr val="dk1"/>
              </a:buClr>
              <a:buSzPct val="101190"/>
              <a:buFont typeface="Arial"/>
              <a:buChar char="•"/>
            </a:pPr>
            <a:r>
              <a:rPr lang="en-US" sz="2800" b="0" i="0" u="none" strike="noStrike" cap="none" baseline="0">
                <a:solidFill>
                  <a:srgbClr val="D8D8D8"/>
                </a:solidFill>
                <a:latin typeface="Calibri"/>
                <a:ea typeface="Calibri"/>
                <a:cs typeface="Calibri"/>
                <a:sym typeface="Calibri"/>
              </a:rPr>
              <a:t>Keep the pH of your blood constant</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Help regulate your blood pressure.</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Stimulate the making of red blood cells.</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Maintain your body's calcium levels.</a:t>
            </a:r>
          </a:p>
          <a:p>
            <a:endParaRPr lang="en-US" sz="3200" b="0" i="0" u="none" strike="noStrike" cap="none" baseline="0">
              <a:solidFill>
                <a:srgbClr val="93B3D7"/>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anim calcmode="lin" valueType="num">
                                      <p:cBhvr additive="base">
                                        <p:cTn id="7" dur="500"/>
                                        <p:tgtEl>
                                          <p:spTgt spid="9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99">
                                            <p:txEl>
                                              <p:pRg st="1" end="1"/>
                                            </p:txEl>
                                          </p:spTgt>
                                        </p:tgtEl>
                                        <p:attrNameLst>
                                          <p:attrName>style.visibility</p:attrName>
                                        </p:attrNameLst>
                                      </p:cBhvr>
                                      <p:to>
                                        <p:strVal val="visible"/>
                                      </p:to>
                                    </p:set>
                                    <p:anim calcmode="lin" valueType="num">
                                      <p:cBhvr additive="base">
                                        <p:cTn id="12" dur="500"/>
                                        <p:tgtEl>
                                          <p:spTgt spid="99">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99">
                                            <p:txEl>
                                              <p:pRg st="2" end="2"/>
                                            </p:txEl>
                                          </p:spTgt>
                                        </p:tgtEl>
                                        <p:attrNameLst>
                                          <p:attrName>style.visibility</p:attrName>
                                        </p:attrNameLst>
                                      </p:cBhvr>
                                      <p:to>
                                        <p:strVal val="visible"/>
                                      </p:to>
                                    </p:set>
                                    <p:anim calcmode="lin" valueType="num">
                                      <p:cBhvr additive="base">
                                        <p:cTn id="17" dur="500"/>
                                        <p:tgtEl>
                                          <p:spTgt spid="99">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99">
                                            <p:txEl>
                                              <p:pRg st="3" end="3"/>
                                            </p:txEl>
                                          </p:spTgt>
                                        </p:tgtEl>
                                        <p:attrNameLst>
                                          <p:attrName>style.visibility</p:attrName>
                                        </p:attrNameLst>
                                      </p:cBhvr>
                                      <p:to>
                                        <p:strVal val="visible"/>
                                      </p:to>
                                    </p:set>
                                    <p:anim calcmode="lin" valueType="num">
                                      <p:cBhvr additive="base">
                                        <p:cTn id="22" dur="500"/>
                                        <p:tgtEl>
                                          <p:spTgt spid="99">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99">
                                            <p:txEl>
                                              <p:pRg st="4" end="4"/>
                                            </p:txEl>
                                          </p:spTgt>
                                        </p:tgtEl>
                                        <p:attrNameLst>
                                          <p:attrName>style.visibility</p:attrName>
                                        </p:attrNameLst>
                                      </p:cBhvr>
                                      <p:to>
                                        <p:strVal val="visible"/>
                                      </p:to>
                                    </p:set>
                                    <p:anim calcmode="lin" valueType="num">
                                      <p:cBhvr additive="base">
                                        <p:cTn id="27" dur="500"/>
                                        <p:tgtEl>
                                          <p:spTgt spid="99">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99">
                                            <p:txEl>
                                              <p:pRg st="5" end="5"/>
                                            </p:txEl>
                                          </p:spTgt>
                                        </p:tgtEl>
                                        <p:attrNameLst>
                                          <p:attrName>style.visibility</p:attrName>
                                        </p:attrNameLst>
                                      </p:cBhvr>
                                      <p:to>
                                        <p:strVal val="visible"/>
                                      </p:to>
                                    </p:set>
                                    <p:anim calcmode="lin" valueType="num">
                                      <p:cBhvr additive="base">
                                        <p:cTn id="32" dur="500"/>
                                        <p:tgtEl>
                                          <p:spTgt spid="99">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99">
                                            <p:txEl>
                                              <p:pRg st="6" end="6"/>
                                            </p:txEl>
                                          </p:spTgt>
                                        </p:tgtEl>
                                        <p:attrNameLst>
                                          <p:attrName>style.visibility</p:attrName>
                                        </p:attrNameLst>
                                      </p:cBhvr>
                                      <p:to>
                                        <p:strVal val="visible"/>
                                      </p:to>
                                    </p:set>
                                    <p:anim calcmode="lin" valueType="num">
                                      <p:cBhvr additive="base">
                                        <p:cTn id="37" dur="500"/>
                                        <p:tgtEl>
                                          <p:spTgt spid="99">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99">
                                            <p:txEl>
                                              <p:pRg st="7" end="7"/>
                                            </p:txEl>
                                          </p:spTgt>
                                        </p:tgtEl>
                                        <p:attrNameLst>
                                          <p:attrName>style.visibility</p:attrName>
                                        </p:attrNameLst>
                                      </p:cBhvr>
                                      <p:to>
                                        <p:strVal val="visible"/>
                                      </p:to>
                                    </p:set>
                                    <p:anim calcmode="lin" valueType="num">
                                      <p:cBhvr additive="base">
                                        <p:cTn id="42" dur="500"/>
                                        <p:tgtEl>
                                          <p:spTgt spid="99">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99">
                                            <p:txEl>
                                              <p:pRg st="8" end="8"/>
                                            </p:txEl>
                                          </p:spTgt>
                                        </p:tgtEl>
                                        <p:attrNameLst>
                                          <p:attrName>style.visibility</p:attrName>
                                        </p:attrNameLst>
                                      </p:cBhvr>
                                      <p:to>
                                        <p:strVal val="visible"/>
                                      </p:to>
                                    </p:set>
                                    <p:anim calcmode="lin" valueType="num">
                                      <p:cBhvr additive="base">
                                        <p:cTn id="47" dur="500"/>
                                        <p:tgtEl>
                                          <p:spTgt spid="99">
                                            <p:txEl>
                                              <p:pRg st="8" end="8"/>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How is the kidney structured?</a:t>
            </a:r>
          </a:p>
        </p:txBody>
      </p:sp>
      <p:sp>
        <p:nvSpPr>
          <p:cNvPr id="105" name="Shape 10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endParaRPr/>
          </a:p>
        </p:txBody>
      </p:sp>
      <p:sp>
        <p:nvSpPr>
          <p:cNvPr id="106" name="Shape 106"/>
          <p:cNvSpPr/>
          <p:nvPr/>
        </p:nvSpPr>
        <p:spPr>
          <a:xfrm>
            <a:off x="1219200" y="1676400"/>
            <a:ext cx="6659879" cy="4343399"/>
          </a:xfrm>
          <a:prstGeom prst="rect">
            <a:avLst/>
          </a:prstGeom>
          <a:blipFill>
            <a:blip r:embed="rId3"/>
            <a:stretch>
              <a:fillRect/>
            </a:stretch>
          </a:blipFill>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How do our kidneys work?</a:t>
            </a:r>
          </a:p>
        </p:txBody>
      </p:sp>
      <p:sp>
        <p:nvSpPr>
          <p:cNvPr id="112" name="Shape 112"/>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sng" strike="noStrike" cap="none" baseline="0">
                <a:solidFill>
                  <a:schemeClr val="hlink"/>
                </a:solidFill>
                <a:latin typeface="Calibri"/>
                <a:ea typeface="Calibri"/>
                <a:cs typeface="Calibri"/>
                <a:sym typeface="Calibri"/>
                <a:hlinkClick r:id="rId3"/>
              </a:rPr>
              <a:t>Filtration</a:t>
            </a:r>
          </a:p>
          <a:p>
            <a:pPr marL="342900" marR="0" lvl="0" indent="-342900" algn="l" rtl="0">
              <a:spcBef>
                <a:spcPts val="640"/>
              </a:spcBef>
              <a:buClr>
                <a:schemeClr val="dk1"/>
              </a:buClr>
              <a:buSzPct val="98958"/>
              <a:buFont typeface="Arial"/>
              <a:buChar char="•"/>
            </a:pPr>
            <a:r>
              <a:rPr lang="en-US" sz="3200" b="0" i="0" u="sng" strike="noStrike" cap="none" baseline="0">
                <a:solidFill>
                  <a:schemeClr val="hlink"/>
                </a:solidFill>
                <a:latin typeface="Calibri"/>
                <a:ea typeface="Calibri"/>
                <a:cs typeface="Calibri"/>
                <a:sym typeface="Calibri"/>
                <a:hlinkClick r:id="rId4"/>
              </a:rPr>
              <a:t>Reabsorption</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Secretion</a:t>
            </a:r>
          </a:p>
        </p:txBody>
      </p:sp>
      <p:sp>
        <p:nvSpPr>
          <p:cNvPr id="113" name="Shape 113"/>
          <p:cNvSpPr/>
          <p:nvPr/>
        </p:nvSpPr>
        <p:spPr>
          <a:xfrm>
            <a:off x="4953000" y="3124200"/>
            <a:ext cx="3800475" cy="3438526"/>
          </a:xfrm>
          <a:prstGeom prst="rect">
            <a:avLst/>
          </a:prstGeom>
          <a:blipFill>
            <a:blip r:embed="rId5"/>
            <a:stretch>
              <a:fillRect/>
            </a:stretch>
          </a:blipFill>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How do our kidneys filter?</a:t>
            </a:r>
          </a:p>
        </p:txBody>
      </p:sp>
      <p:sp>
        <p:nvSpPr>
          <p:cNvPr id="119" name="Shape 11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1" i="0" u="none" strike="noStrike" cap="none" baseline="0" dirty="0">
                <a:solidFill>
                  <a:srgbClr val="93B3D7"/>
                </a:solidFill>
                <a:latin typeface="Calibri"/>
                <a:ea typeface="Calibri"/>
                <a:cs typeface="Calibri"/>
                <a:sym typeface="Calibri"/>
              </a:rPr>
              <a:t>Filtration:</a:t>
            </a:r>
            <a:r>
              <a:rPr lang="en-US" sz="3200" b="0" i="0" u="none" strike="noStrike" cap="none" baseline="0" dirty="0">
                <a:solidFill>
                  <a:srgbClr val="93B3D7"/>
                </a:solidFill>
                <a:latin typeface="Calibri"/>
                <a:ea typeface="Calibri"/>
                <a:cs typeface="Calibri"/>
                <a:sym typeface="Calibri"/>
              </a:rPr>
              <a:t> Blood is forced through small tubes.  Excess Ions are diffused out of the cells</a:t>
            </a:r>
          </a:p>
          <a:p>
            <a:pPr marL="342900" marR="0" lvl="0" indent="-342900" algn="l" rtl="0">
              <a:spcBef>
                <a:spcPts val="640"/>
              </a:spcBef>
              <a:buClr>
                <a:schemeClr val="dk1"/>
              </a:buClr>
              <a:buSzPct val="25000"/>
              <a:buFont typeface="Calibri"/>
              <a:buNone/>
            </a:pPr>
            <a:r>
              <a:rPr lang="en-US" sz="3200" b="0" i="0" u="none" strike="noStrike" cap="none" baseline="0">
                <a:solidFill>
                  <a:srgbClr val="93B3D7"/>
                </a:solidFill>
                <a:latin typeface="Calibri"/>
                <a:ea typeface="Calibri"/>
                <a:cs typeface="Calibri"/>
                <a:sym typeface="Calibri"/>
              </a:rPr>
              <a:t>    Excess Water </a:t>
            </a:r>
            <a:r>
              <a:rPr lang="en-US" sz="3200" b="0" i="0" u="none" strike="noStrike" cap="none" baseline="0" smtClean="0">
                <a:solidFill>
                  <a:srgbClr val="93B3D7"/>
                </a:solidFill>
                <a:latin typeface="Calibri"/>
                <a:ea typeface="Calibri"/>
                <a:cs typeface="Calibri"/>
                <a:sym typeface="Calibri"/>
              </a:rPr>
              <a:t>moves </a:t>
            </a:r>
            <a:r>
              <a:rPr lang="en-US" sz="3200" b="0" i="0" u="none" strike="noStrike" cap="none" baseline="0">
                <a:solidFill>
                  <a:srgbClr val="93B3D7"/>
                </a:solidFill>
                <a:latin typeface="Calibri"/>
                <a:ea typeface="Calibri"/>
                <a:cs typeface="Calibri"/>
                <a:sym typeface="Calibri"/>
              </a:rPr>
              <a:t>via osmosis from the cells.</a:t>
            </a:r>
          </a:p>
          <a:p>
            <a:pPr marL="342900" marR="0" lvl="0" indent="-342900" algn="l" rtl="0">
              <a:spcBef>
                <a:spcPts val="640"/>
              </a:spcBef>
              <a:buClr>
                <a:schemeClr val="dk1"/>
              </a:buClr>
              <a:buSzPct val="98958"/>
              <a:buFont typeface="Arial"/>
              <a:buChar char="•"/>
            </a:pPr>
            <a:r>
              <a:rPr lang="en-US" sz="3200" b="0" i="0" u="none" strike="noStrike" cap="none" baseline="0" dirty="0">
                <a:solidFill>
                  <a:srgbClr val="93B3D7"/>
                </a:solidFill>
                <a:latin typeface="Calibri"/>
                <a:ea typeface="Calibri"/>
                <a:cs typeface="Calibri"/>
                <a:sym typeface="Calibri"/>
              </a:rPr>
              <a:t>The resulting filtrate is our urine.  </a:t>
            </a:r>
          </a:p>
        </p:txBody>
      </p:sp>
      <p:sp>
        <p:nvSpPr>
          <p:cNvPr id="120" name="Shape 120"/>
          <p:cNvSpPr/>
          <p:nvPr/>
        </p:nvSpPr>
        <p:spPr>
          <a:xfrm>
            <a:off x="6705600" y="4419600"/>
            <a:ext cx="2247899" cy="2247900"/>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How does re-absorption work?</a:t>
            </a:r>
          </a:p>
        </p:txBody>
      </p:sp>
      <p:sp>
        <p:nvSpPr>
          <p:cNvPr id="127" name="Shape 127"/>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Certain </a:t>
            </a:r>
            <a:r>
              <a:rPr lang="en-US" sz="3200" b="1" i="1" u="none" strike="noStrike" cap="none" baseline="0">
                <a:solidFill>
                  <a:srgbClr val="93B3D7"/>
                </a:solidFill>
                <a:latin typeface="Calibri"/>
                <a:ea typeface="Calibri"/>
                <a:cs typeface="Calibri"/>
                <a:sym typeface="Calibri"/>
              </a:rPr>
              <a:t>molecules</a:t>
            </a:r>
            <a:r>
              <a:rPr lang="en-US" sz="3200" b="0" i="0" u="none" strike="noStrike" cap="none" baseline="0">
                <a:solidFill>
                  <a:srgbClr val="93B3D7"/>
                </a:solidFill>
                <a:latin typeface="Calibri"/>
                <a:ea typeface="Calibri"/>
                <a:cs typeface="Calibri"/>
                <a:sym typeface="Calibri"/>
              </a:rPr>
              <a:t> such as </a:t>
            </a:r>
            <a:r>
              <a:rPr lang="en-US" sz="3200" b="1" i="1" u="none" strike="noStrike" cap="none" baseline="0">
                <a:solidFill>
                  <a:srgbClr val="93B3D7"/>
                </a:solidFill>
                <a:latin typeface="Calibri"/>
                <a:ea typeface="Calibri"/>
                <a:cs typeface="Calibri"/>
                <a:sym typeface="Calibri"/>
              </a:rPr>
              <a:t>Glucose</a:t>
            </a:r>
            <a:r>
              <a:rPr lang="en-US" sz="3200" b="0" i="0" u="none" strike="noStrike" cap="none" baseline="0">
                <a:solidFill>
                  <a:srgbClr val="93B3D7"/>
                </a:solidFill>
                <a:latin typeface="Calibri"/>
                <a:ea typeface="Calibri"/>
                <a:cs typeface="Calibri"/>
                <a:sym typeface="Calibri"/>
              </a:rPr>
              <a:t>, </a:t>
            </a:r>
            <a:r>
              <a:rPr lang="en-US" sz="3200" b="1" i="1" u="none" strike="noStrike" cap="none" baseline="0">
                <a:solidFill>
                  <a:srgbClr val="93B3D7"/>
                </a:solidFill>
                <a:latin typeface="Calibri"/>
                <a:ea typeface="Calibri"/>
                <a:cs typeface="Calibri"/>
                <a:sym typeface="Calibri"/>
              </a:rPr>
              <a:t>Ions</a:t>
            </a:r>
            <a:r>
              <a:rPr lang="en-US" sz="3200" b="0" i="0" u="none" strike="noStrike" cap="none" baseline="0">
                <a:solidFill>
                  <a:srgbClr val="93B3D7"/>
                </a:solidFill>
                <a:latin typeface="Calibri"/>
                <a:ea typeface="Calibri"/>
                <a:cs typeface="Calibri"/>
                <a:sym typeface="Calibri"/>
              </a:rPr>
              <a:t> and </a:t>
            </a:r>
            <a:r>
              <a:rPr lang="en-US" sz="3200" b="1" i="1" u="none" strike="noStrike" cap="none" baseline="0">
                <a:solidFill>
                  <a:srgbClr val="93B3D7"/>
                </a:solidFill>
                <a:latin typeface="Calibri"/>
                <a:ea typeface="Calibri"/>
                <a:cs typeface="Calibri"/>
                <a:sym typeface="Calibri"/>
              </a:rPr>
              <a:t>Amino Acids </a:t>
            </a:r>
            <a:r>
              <a:rPr lang="en-US" sz="3200" b="0" i="0" u="none" strike="noStrike" cap="none" baseline="0">
                <a:solidFill>
                  <a:srgbClr val="93B3D7"/>
                </a:solidFill>
                <a:latin typeface="Calibri"/>
                <a:ea typeface="Calibri"/>
                <a:cs typeface="Calibri"/>
                <a:sym typeface="Calibri"/>
              </a:rPr>
              <a:t>are reabsorbed from the filtrate through specialized cells in the kidney system.</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These cells have an abundance of </a:t>
            </a:r>
            <a:r>
              <a:rPr lang="en-US" sz="3200" b="1" i="1" u="none" strike="noStrike" cap="none" baseline="0">
                <a:solidFill>
                  <a:srgbClr val="93B3D7"/>
                </a:solidFill>
                <a:latin typeface="Calibri"/>
                <a:ea typeface="Calibri"/>
                <a:cs typeface="Calibri"/>
                <a:sym typeface="Calibri"/>
              </a:rPr>
              <a:t>mitochondria</a:t>
            </a:r>
            <a:r>
              <a:rPr lang="en-US" sz="3200" b="0" i="0" u="none" strike="noStrike" cap="none" baseline="0">
                <a:solidFill>
                  <a:srgbClr val="93B3D7"/>
                </a:solidFill>
                <a:latin typeface="Calibri"/>
                <a:ea typeface="Calibri"/>
                <a:cs typeface="Calibri"/>
                <a:sym typeface="Calibri"/>
              </a:rPr>
              <a:t>.  </a:t>
            </a:r>
          </a:p>
        </p:txBody>
      </p:sp>
      <p:sp>
        <p:nvSpPr>
          <p:cNvPr id="128" name="Shape 128"/>
          <p:cNvSpPr/>
          <p:nvPr/>
        </p:nvSpPr>
        <p:spPr>
          <a:xfrm>
            <a:off x="6324600" y="4038600"/>
            <a:ext cx="2619375" cy="2619375"/>
          </a:xfrm>
          <a:prstGeom prst="rect">
            <a:avLst/>
          </a:prstGeom>
          <a:blipFill>
            <a:blip r:embed="rId3"/>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92CCDC"/>
                </a:solidFill>
                <a:latin typeface="Calibri"/>
                <a:ea typeface="Calibri"/>
                <a:cs typeface="Calibri"/>
                <a:sym typeface="Calibri"/>
              </a:rPr>
              <a:t>Making Connections</a:t>
            </a:r>
          </a:p>
        </p:txBody>
      </p:sp>
      <p:sp>
        <p:nvSpPr>
          <p:cNvPr id="134" name="Shape 134"/>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117283"/>
              <a:buFont typeface="Arial"/>
              <a:buChar char="•"/>
            </a:pPr>
            <a:r>
              <a:rPr lang="en-US" sz="2700" b="0" i="0" u="none" strike="noStrike" cap="none" baseline="0">
                <a:solidFill>
                  <a:srgbClr val="92CCDC"/>
                </a:solidFill>
                <a:latin typeface="Calibri"/>
                <a:ea typeface="Calibri"/>
                <a:cs typeface="Calibri"/>
                <a:sym typeface="Calibri"/>
              </a:rPr>
              <a:t>What is the purpose of mitochondria?</a:t>
            </a:r>
          </a:p>
          <a:p>
            <a:pPr marL="0" marR="0" lvl="0" indent="0" algn="l" rtl="0">
              <a:spcBef>
                <a:spcPts val="640"/>
              </a:spcBef>
              <a:buClr>
                <a:schemeClr val="dk1"/>
              </a:buClr>
              <a:buSzPct val="25000"/>
              <a:buFont typeface="Calibri"/>
              <a:buNone/>
            </a:pPr>
            <a:r>
              <a:rPr lang="en-US" sz="2700" b="0" i="0" u="none" strike="noStrike" cap="none" baseline="0">
                <a:solidFill>
                  <a:srgbClr val="92CCDC"/>
                </a:solidFill>
                <a:latin typeface="Calibri"/>
                <a:ea typeface="Calibri"/>
                <a:cs typeface="Calibri"/>
                <a:sym typeface="Calibri"/>
              </a:rPr>
              <a:t>- Mitochondria are the “power house” of our cells.  They convert the food we eat into a form of stored energy called ATP.</a:t>
            </a:r>
          </a:p>
          <a:p>
            <a:pPr marL="342900" marR="0" lvl="0" indent="-342900" algn="l" rtl="0">
              <a:spcBef>
                <a:spcPts val="640"/>
              </a:spcBef>
              <a:buClr>
                <a:schemeClr val="dk1"/>
              </a:buClr>
              <a:buSzPct val="117283"/>
              <a:buFont typeface="Arial"/>
              <a:buChar char="•"/>
            </a:pPr>
            <a:r>
              <a:rPr lang="en-US" sz="2700" b="0" i="0" u="none" strike="noStrike" cap="none" baseline="0">
                <a:solidFill>
                  <a:srgbClr val="92CCDC"/>
                </a:solidFill>
                <a:latin typeface="Calibri"/>
                <a:ea typeface="Calibri"/>
                <a:cs typeface="Calibri"/>
                <a:sym typeface="Calibri"/>
              </a:rPr>
              <a:t>Why would the specialized re-absorption cells in our body have an abundance of mitochondria?</a:t>
            </a:r>
          </a:p>
          <a:p>
            <a:pPr marL="0" marR="0" lvl="0" indent="0" algn="l" rtl="0">
              <a:spcBef>
                <a:spcPts val="640"/>
              </a:spcBef>
              <a:buClr>
                <a:schemeClr val="dk1"/>
              </a:buClr>
              <a:buSzPct val="25000"/>
              <a:buFont typeface="Calibri"/>
              <a:buNone/>
            </a:pPr>
            <a:r>
              <a:rPr lang="en-US" sz="2700" b="0" i="0" u="none" strike="noStrike" cap="none" baseline="0">
                <a:solidFill>
                  <a:srgbClr val="92CCDC"/>
                </a:solidFill>
                <a:latin typeface="Calibri"/>
                <a:ea typeface="Calibri"/>
                <a:cs typeface="Calibri"/>
                <a:sym typeface="Calibri"/>
              </a:rPr>
              <a:t>- This is our bodies last attempt at getting the most out of the food we eat.  The more mitochondria in these specialized cells, the more our body can absorb at the last minute and convert into stored energy that our body can used to carry out its functions.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animEffect transition="in" filter="fade">
                                      <p:cBhvr>
                                        <p:cTn id="7" dur="1000"/>
                                        <p:tgtEl>
                                          <p:spTgt spid="1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
                                            <p:txEl>
                                              <p:pRg st="1" end="1"/>
                                            </p:txEl>
                                          </p:spTgt>
                                        </p:tgtEl>
                                        <p:attrNameLst>
                                          <p:attrName>style.visibility</p:attrName>
                                        </p:attrNameLst>
                                      </p:cBhvr>
                                      <p:to>
                                        <p:strVal val="visible"/>
                                      </p:to>
                                    </p:set>
                                    <p:animEffect transition="in" filter="fade">
                                      <p:cBhvr>
                                        <p:cTn id="12" dur="1000"/>
                                        <p:tgtEl>
                                          <p:spTgt spid="1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4">
                                            <p:txEl>
                                              <p:pRg st="2" end="2"/>
                                            </p:txEl>
                                          </p:spTgt>
                                        </p:tgtEl>
                                        <p:attrNameLst>
                                          <p:attrName>style.visibility</p:attrName>
                                        </p:attrNameLst>
                                      </p:cBhvr>
                                      <p:to>
                                        <p:strVal val="visible"/>
                                      </p:to>
                                    </p:set>
                                    <p:animEffect transition="in" filter="fade">
                                      <p:cBhvr>
                                        <p:cTn id="17" dur="1000"/>
                                        <p:tgtEl>
                                          <p:spTgt spid="1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4">
                                            <p:txEl>
                                              <p:pRg st="3" end="3"/>
                                            </p:txEl>
                                          </p:spTgt>
                                        </p:tgtEl>
                                        <p:attrNameLst>
                                          <p:attrName>style.visibility</p:attrName>
                                        </p:attrNameLst>
                                      </p:cBhvr>
                                      <p:to>
                                        <p:strVal val="visible"/>
                                      </p:to>
                                    </p:set>
                                    <p:animEffect transition="in" filter="fade">
                                      <p:cBhvr>
                                        <p:cTn id="22" dur="1000"/>
                                        <p:tgtEl>
                                          <p:spTgt spid="1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3950" b="0" i="0" u="none" strike="noStrike" cap="none" baseline="0">
                <a:solidFill>
                  <a:srgbClr val="366092"/>
                </a:solidFill>
                <a:latin typeface="Calibri"/>
                <a:ea typeface="Calibri"/>
                <a:cs typeface="Calibri"/>
                <a:sym typeface="Calibri"/>
              </a:rPr>
              <a:t>What happens when our kidneys fail?</a:t>
            </a:r>
          </a:p>
        </p:txBody>
      </p:sp>
      <p:sp>
        <p:nvSpPr>
          <p:cNvPr id="140" name="Shape 14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High blood pressure occurs as a result of high salt concentrations.</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Toxins build up in our blood stream.</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The pH of our blood is no longer in balance.</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Our body can no longer maintain Homeostasis.</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Anemia occurs.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anim calcmode="lin" valueType="num">
                                      <p:cBhvr additive="base">
                                        <p:cTn id="7" dur="500"/>
                                        <p:tgtEl>
                                          <p:spTgt spid="14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0">
                                            <p:txEl>
                                              <p:pRg st="1" end="1"/>
                                            </p:txEl>
                                          </p:spTgt>
                                        </p:tgtEl>
                                        <p:attrNameLst>
                                          <p:attrName>style.visibility</p:attrName>
                                        </p:attrNameLst>
                                      </p:cBhvr>
                                      <p:to>
                                        <p:strVal val="visible"/>
                                      </p:to>
                                    </p:set>
                                    <p:anim calcmode="lin" valueType="num">
                                      <p:cBhvr additive="base">
                                        <p:cTn id="12" dur="500"/>
                                        <p:tgtEl>
                                          <p:spTgt spid="140">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0">
                                            <p:txEl>
                                              <p:pRg st="2" end="2"/>
                                            </p:txEl>
                                          </p:spTgt>
                                        </p:tgtEl>
                                        <p:attrNameLst>
                                          <p:attrName>style.visibility</p:attrName>
                                        </p:attrNameLst>
                                      </p:cBhvr>
                                      <p:to>
                                        <p:strVal val="visible"/>
                                      </p:to>
                                    </p:set>
                                    <p:anim calcmode="lin" valueType="num">
                                      <p:cBhvr additive="base">
                                        <p:cTn id="17" dur="500"/>
                                        <p:tgtEl>
                                          <p:spTgt spid="140">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0">
                                            <p:txEl>
                                              <p:pRg st="3" end="3"/>
                                            </p:txEl>
                                          </p:spTgt>
                                        </p:tgtEl>
                                        <p:attrNameLst>
                                          <p:attrName>style.visibility</p:attrName>
                                        </p:attrNameLst>
                                      </p:cBhvr>
                                      <p:to>
                                        <p:strVal val="visible"/>
                                      </p:to>
                                    </p:set>
                                    <p:anim calcmode="lin" valueType="num">
                                      <p:cBhvr additive="base">
                                        <p:cTn id="22" dur="500"/>
                                        <p:tgtEl>
                                          <p:spTgt spid="140">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0">
                                            <p:txEl>
                                              <p:pRg st="4" end="4"/>
                                            </p:txEl>
                                          </p:spTgt>
                                        </p:tgtEl>
                                        <p:attrNameLst>
                                          <p:attrName>style.visibility</p:attrName>
                                        </p:attrNameLst>
                                      </p:cBhvr>
                                      <p:to>
                                        <p:strVal val="visible"/>
                                      </p:to>
                                    </p:set>
                                    <p:anim calcmode="lin" valueType="num">
                                      <p:cBhvr additive="base">
                                        <p:cTn id="27" dur="500"/>
                                        <p:tgtEl>
                                          <p:spTgt spid="140">
                                            <p:txEl>
                                              <p:pRg st="4" end="4"/>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US" sz="4400" b="0" i="0" u="none" strike="noStrike" cap="none" baseline="0">
                <a:solidFill>
                  <a:srgbClr val="366092"/>
                </a:solidFill>
                <a:latin typeface="Calibri"/>
                <a:ea typeface="Calibri"/>
                <a:cs typeface="Calibri"/>
                <a:sym typeface="Calibri"/>
              </a:rPr>
              <a:t>Why do our kidney’s fail?</a:t>
            </a:r>
          </a:p>
        </p:txBody>
      </p:sp>
      <p:sp>
        <p:nvSpPr>
          <p:cNvPr id="147" name="Shape 147"/>
          <p:cNvSpPr txBox="1">
            <a:spLocks noGrp="1"/>
          </p:cNvSpPr>
          <p:nvPr>
            <p:ph type="body" idx="1"/>
          </p:nvPr>
        </p:nvSpPr>
        <p:spPr>
          <a:xfrm>
            <a:off x="457200" y="1600200"/>
            <a:ext cx="3657600" cy="4525963"/>
          </a:xfrm>
          <a:prstGeom prst="rect">
            <a:avLst/>
          </a:prstGeom>
          <a:noFill/>
          <a:ln>
            <a:noFill/>
          </a:ln>
        </p:spPr>
        <p:txBody>
          <a:bodyPr lIns="91425" tIns="45700" rIns="91425" bIns="45700" anchor="t" anchorCtr="0">
            <a:noAutofit/>
          </a:bodyPr>
          <a:lstStyle/>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 Diabetes, due to high concentrations of glucose.  </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High blood pressure</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Genetics</a:t>
            </a:r>
          </a:p>
          <a:p>
            <a:pPr marL="342900" marR="0" lvl="0" indent="-342900" algn="l" rtl="0">
              <a:spcBef>
                <a:spcPts val="640"/>
              </a:spcBef>
              <a:buClr>
                <a:schemeClr val="dk1"/>
              </a:buClr>
              <a:buSzPct val="98958"/>
              <a:buFont typeface="Arial"/>
              <a:buChar char="•"/>
            </a:pPr>
            <a:r>
              <a:rPr lang="en-US" sz="3200" b="0" i="0" u="none" strike="noStrike" cap="none" baseline="0">
                <a:solidFill>
                  <a:srgbClr val="93B3D7"/>
                </a:solidFill>
                <a:latin typeface="Calibri"/>
                <a:ea typeface="Calibri"/>
                <a:cs typeface="Calibri"/>
                <a:sym typeface="Calibri"/>
              </a:rPr>
              <a:t>Poisons/Toxins</a:t>
            </a:r>
          </a:p>
          <a:p>
            <a:endParaRPr lang="en-US" sz="3200" b="0" i="0" u="none" strike="noStrike" cap="none" baseline="0">
              <a:solidFill>
                <a:srgbClr val="93B3D7"/>
              </a:solidFill>
              <a:latin typeface="Calibri"/>
              <a:ea typeface="Calibri"/>
              <a:cs typeface="Calibri"/>
              <a:sym typeface="Calibri"/>
            </a:endParaRPr>
          </a:p>
        </p:txBody>
      </p:sp>
      <p:sp>
        <p:nvSpPr>
          <p:cNvPr id="148" name="Shape 148"/>
          <p:cNvSpPr/>
          <p:nvPr/>
        </p:nvSpPr>
        <p:spPr>
          <a:xfrm>
            <a:off x="7086600" y="4114798"/>
            <a:ext cx="2057400" cy="2743201"/>
          </a:xfrm>
          <a:prstGeom prst="rect">
            <a:avLst/>
          </a:prstGeom>
          <a:blipFill>
            <a:blip r:embed="rId3"/>
            <a:stretch>
              <a:fillRect/>
            </a:stretch>
          </a:blipFill>
        </p:spPr>
      </p:sp>
      <p:sp>
        <p:nvSpPr>
          <p:cNvPr id="149" name="Shape 149"/>
          <p:cNvSpPr/>
          <p:nvPr/>
        </p:nvSpPr>
        <p:spPr>
          <a:xfrm>
            <a:off x="6762750" y="1143000"/>
            <a:ext cx="2381250" cy="2971800"/>
          </a:xfrm>
          <a:prstGeom prst="rect">
            <a:avLst/>
          </a:prstGeom>
          <a:blipFill>
            <a:blip r:embed="rId4"/>
            <a:stretch>
              <a:fillRect/>
            </a:stretch>
          </a:blipFill>
        </p:spPr>
      </p:sp>
      <p:sp>
        <p:nvSpPr>
          <p:cNvPr id="150" name="Shape 150"/>
          <p:cNvSpPr/>
          <p:nvPr/>
        </p:nvSpPr>
        <p:spPr>
          <a:xfrm>
            <a:off x="4114800" y="1752600"/>
            <a:ext cx="2590799" cy="1943099"/>
          </a:xfrm>
          <a:prstGeom prst="rect">
            <a:avLst/>
          </a:prstGeom>
          <a:blipFill>
            <a:blip r:embed="rId5"/>
            <a:stretch>
              <a:fillRect/>
            </a:stretch>
          </a:blipFill>
        </p:spPr>
      </p:sp>
      <p:sp>
        <p:nvSpPr>
          <p:cNvPr id="151" name="Shape 151"/>
          <p:cNvSpPr/>
          <p:nvPr/>
        </p:nvSpPr>
        <p:spPr>
          <a:xfrm>
            <a:off x="3886200" y="4267200"/>
            <a:ext cx="2896631" cy="2138680"/>
          </a:xfrm>
          <a:prstGeom prst="rect">
            <a:avLst/>
          </a:prstGeom>
          <a:blipFill>
            <a:blip r:embed="rId6"/>
            <a:stretch>
              <a:fillRect/>
            </a:stretch>
          </a:blipFill>
        </p:spPr>
      </p:sp>
    </p:spTree>
  </p:cSld>
  <p:clrMapOvr>
    <a:masterClrMapping/>
  </p:clrMapOvr>
  <p:transition spd="slow">
    <p:cut/>
  </p:transition>
</p:sld>
</file>

<file path=ppt/theme/theme1.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648</Words>
  <Application>Microsoft Office PowerPoint</Application>
  <PresentationFormat>On-screen Show (4:3)</PresentationFormat>
  <Paragraphs>71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Custom Theme</vt:lpstr>
      <vt:lpstr>Kidney function, disease &amp; health</vt:lpstr>
      <vt:lpstr>Why are our kidneys important?</vt:lpstr>
      <vt:lpstr>How is the kidney structured?</vt:lpstr>
      <vt:lpstr>How do our kidneys work?</vt:lpstr>
      <vt:lpstr>How do our kidneys filter?</vt:lpstr>
      <vt:lpstr>How does re-absorption work?</vt:lpstr>
      <vt:lpstr>Making Connections</vt:lpstr>
      <vt:lpstr>What happens when our kidneys fail?</vt:lpstr>
      <vt:lpstr>Why do our kidney’s fail?</vt:lpstr>
      <vt:lpstr>What are signs of CKD?</vt:lpstr>
      <vt:lpstr>How can you keep your kidney’s healthy?</vt:lpstr>
      <vt:lpstr>Organ Donation</vt:lpstr>
      <vt:lpstr>Living with Chronic Kidney Disease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Kidney function, disease &amp; health</dc:title>
  <dc:creator>Dunning</dc:creator>
  <cp:lastModifiedBy>Colleen Dunning</cp:lastModifiedBy>
  <cp:revision>2</cp:revision>
  <dcterms:modified xsi:type="dcterms:W3CDTF">2015-02-02T22:53:00Z</dcterms:modified>
</cp:coreProperties>
</file>