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7482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5400" b="0" i="0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 sz="24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 baseline="0">
                <a:solidFill>
                  <a:srgbClr val="9B9BA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10667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indent="-1270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indent="-125094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indent="-132714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indent="-9334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397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indent="-1320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indent="-1371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indent="-1422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10667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indent="-1270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indent="-125094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indent="-132714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indent="-9334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397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indent="-1320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indent="-1371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indent="-1422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10667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indent="-1270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indent="-125094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indent="-132714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indent="-9334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indent="-1397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indent="-1320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indent="-1371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indent="-1422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bg>
      <p:bgPr>
        <a:solidFill>
          <a:schemeClr val="dk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4800" b="0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Clr>
                <a:schemeClr val="lt2"/>
              </a:buClr>
              <a:buFont typeface="Arial"/>
              <a:buNone/>
              <a:defRPr sz="2400">
                <a:solidFill>
                  <a:schemeClr val="lt2"/>
                </a:solidFill>
              </a:defRPr>
            </a:lvl1pPr>
            <a:lvl2pPr marL="457200" indent="0" rtl="0">
              <a:buClr>
                <a:schemeClr val="lt1"/>
              </a:buClr>
              <a:buFont typeface="Arial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buClr>
                <a:schemeClr val="lt1"/>
              </a:buClr>
              <a:buFont typeface="Arial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buClr>
                <a:schemeClr val="lt1"/>
              </a:buClr>
              <a:buFont typeface="Arial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buClr>
                <a:schemeClr val="dk2"/>
              </a:buClr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buClr>
                <a:schemeClr val="dk2"/>
              </a:buClr>
              <a:buFont typeface="Arial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48" name="Shape 48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400" b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65" name="Shape 65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400" b="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FFFFFF"/>
              </a:buClr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-10667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-12700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31520" marR="0" indent="-125094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05839" marR="0" indent="-132714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188720" marR="0" indent="-93344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371600" marR="0" indent="-13970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554480" marR="0" indent="-13208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737360" marR="0" indent="-13716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920240" marR="0" indent="-14223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400" b="1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5400" b="0" i="0" u="none" strike="noStrike" cap="small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Urogenital System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The urogenital system is comprised of the organs that make up the urinary system</a:t>
            </a:r>
          </a:p>
          <a:p>
            <a:pPr marL="457200" marR="0" lvl="0" indent="-457200" algn="l" rtl="0">
              <a:spcBef>
                <a:spcPts val="360"/>
              </a:spcBef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2 kidneys</a:t>
            </a:r>
          </a:p>
          <a:p>
            <a:pPr marL="457200" marR="0" lvl="0" indent="-457200" algn="l" rtl="0">
              <a:spcBef>
                <a:spcPts val="360"/>
              </a:spcBef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2 ureters</a:t>
            </a:r>
          </a:p>
          <a:p>
            <a:pPr marL="457200" marR="0" lvl="0" indent="-457200" algn="l" rtl="0">
              <a:spcBef>
                <a:spcPts val="360"/>
              </a:spcBef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1 bladder</a:t>
            </a:r>
          </a:p>
          <a:p>
            <a:pPr marL="457200" marR="0" lvl="0" indent="-457200" algn="l" rtl="0">
              <a:spcBef>
                <a:spcPts val="360"/>
              </a:spcBef>
              <a:buClr>
                <a:schemeClr val="accent1"/>
              </a:buClr>
              <a:buSzPct val="83333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1 urethra</a:t>
            </a:r>
          </a:p>
          <a:p>
            <a:pPr marL="0" marR="0" lvl="0" indent="0" algn="l" rtl="0">
              <a:spcBef>
                <a:spcPts val="3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It also includes the reproductive system.  These organs are different for males and females, although many are homologous structures.  We will explore this system in more detail later.  </a:t>
            </a:r>
          </a:p>
          <a:p>
            <a:endParaRPr lang="en-US" sz="18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>
            <a:off x="295329" y="1447800"/>
            <a:ext cx="8467670" cy="31085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Specific gravity measures the solute concentration in a urine sample.  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Water: </a:t>
            </a:r>
            <a:r>
              <a:rPr lang="en-US" sz="2800" b="0" i="0" u="none" strike="noStrike" cap="none" baseline="0" dirty="0" err="1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s.g</a:t>
            </a: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. = 1g/L; </a:t>
            </a:r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Urine: </a:t>
            </a:r>
            <a:r>
              <a:rPr lang="en-US" sz="2800" b="0" i="0" u="none" strike="noStrike" cap="none" baseline="0" dirty="0" err="1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s.g</a:t>
            </a: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. ~ 1.002 to 1.003 g/L</a:t>
            </a:r>
          </a:p>
          <a:p>
            <a:pPr marL="342900" marR="0" lvl="0" indent="-3429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Abnormally low or high specific gravity, suggests a problem with the urinary system, such as </a:t>
            </a:r>
            <a:r>
              <a:rPr lang="en-US" sz="2800" b="0" i="0" u="none" strike="noStrike" cap="none" baseline="0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diabetes.  </a:t>
            </a:r>
            <a:endParaRPr lang="en-US" sz="28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152400" y="609600"/>
            <a:ext cx="374814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40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Specific Gravity</a:t>
            </a:r>
          </a:p>
        </p:txBody>
      </p:sp>
      <p:sp>
        <p:nvSpPr>
          <p:cNvPr id="159" name="Shape 159"/>
          <p:cNvSpPr/>
          <p:nvPr/>
        </p:nvSpPr>
        <p:spPr>
          <a:xfrm>
            <a:off x="6286500" y="4000500"/>
            <a:ext cx="2857500" cy="28575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/>
        </p:nvSpPr>
        <p:spPr>
          <a:xfrm>
            <a:off x="592137" y="2035175"/>
            <a:ext cx="7986712" cy="35394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buSzPct val="25000"/>
              <a:buNone/>
            </a:pPr>
            <a:r>
              <a:rPr lang="en-US" sz="32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en-US" sz="3200" b="1" i="0" u="sng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Glucose</a:t>
            </a: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Glucose is not typically found in urine.  </a:t>
            </a:r>
          </a:p>
          <a:p>
            <a:endParaRPr lang="en-US" sz="32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Presence of glucose, is indicative of:</a:t>
            </a:r>
          </a:p>
          <a:p>
            <a:pPr marL="457200" marR="0" lvl="0" indent="-45720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Excessive carbohydrate intake</a:t>
            </a:r>
          </a:p>
          <a:p>
            <a:pPr marL="457200" marR="0" lvl="0" indent="-45720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Stress</a:t>
            </a:r>
          </a:p>
          <a:p>
            <a:pPr marL="457200" marR="0" lvl="0" indent="-45720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Diabetes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228600" y="685800"/>
            <a:ext cx="634019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Abnormal Constitutes of Urine</a:t>
            </a:r>
          </a:p>
        </p:txBody>
      </p:sp>
      <p:sp>
        <p:nvSpPr>
          <p:cNvPr id="166" name="Shape 166"/>
          <p:cNvSpPr/>
          <p:nvPr/>
        </p:nvSpPr>
        <p:spPr>
          <a:xfrm>
            <a:off x="6275942" y="4724400"/>
            <a:ext cx="2816980" cy="192405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263525" y="1665288"/>
            <a:ext cx="8667750" cy="3970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1" i="0" u="sng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Ketone bodies</a:t>
            </a:r>
            <a:r>
              <a:rPr lang="en-US" sz="24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normal in urine but in small </a:t>
            </a:r>
            <a:r>
              <a:rPr lang="en-US" sz="2400" b="0" i="0" u="none" strike="noStrike" cap="none" baseline="0" dirty="0" err="1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amts</a:t>
            </a:r>
            <a:endParaRPr lang="en-US" sz="24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Excess Ketones - found during starvation, using fat stores</a:t>
            </a:r>
          </a:p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If excess ketone levels is coupled w/a finding of glucose-- which is usually diagnosed as diabetes.</a:t>
            </a:r>
          </a:p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1" i="0" u="sng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Bile pigments</a:t>
            </a:r>
            <a:r>
              <a:rPr lang="en-US" sz="24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</a:p>
          <a:p>
            <a:pPr marL="0" marR="0" lvl="0" indent="0" algn="l" rtl="0"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Greenish coloration – Suggests disease of the liver such as hepatitis or cirrhosis</a:t>
            </a:r>
          </a:p>
          <a:p>
            <a:endParaRPr lang="en-US" sz="24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263525" y="487362"/>
            <a:ext cx="6340197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Abnormal Constitutes of Urine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304800" y="685800"/>
            <a:ext cx="57149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sng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Urinary Tract Infections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914400" y="1524000"/>
            <a:ext cx="7696199" cy="50783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Urinary Tract Infections (UTI’s) are a common ailment.  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Women are more likely to get a urinary tract infection than men.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Women are likely to experience at least one UTI in their lifetime.  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Symptoms of a UTI include: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Painful Urination (burning)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Urgency to urinate with little output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High frequency of urination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Blood in urine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Fever</a:t>
            </a:r>
          </a:p>
          <a:p>
            <a:pPr marL="0" marR="0" lvl="0" indent="0" algn="l" rtl="0">
              <a:buSzPct val="25000"/>
              <a:buNone/>
            </a:pPr>
            <a:r>
              <a:rPr lang="en-US" sz="1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Prevention: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Wipe front to back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Urinate right after sexual intercourse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Take estrogen </a:t>
            </a:r>
            <a:r>
              <a:rPr lang="en-US" sz="1800" b="0" i="0" u="none" strike="noStrike" cap="none" baseline="0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supplements</a:t>
            </a:r>
            <a:endParaRPr lang="en-US" sz="18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If you </a:t>
            </a:r>
            <a:r>
              <a:rPr lang="en-US" sz="1800" b="0" i="0" u="none" strike="noStrike" cap="none" baseline="0" dirty="0" err="1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gotta</a:t>
            </a: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 go, GO!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Avoid spermicides</a:t>
            </a:r>
          </a:p>
          <a:p>
            <a:pPr marL="285750" marR="0" lvl="0" indent="-285750" algn="l" rtl="0">
              <a:buClr>
                <a:schemeClr val="dk1"/>
              </a:buClr>
              <a:buSzPct val="101851"/>
              <a:buFont typeface="Arial"/>
              <a:buChar char="•"/>
            </a:pPr>
            <a:r>
              <a:rPr lang="en-US" sz="1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Avoid stress and excess carb intake.  </a:t>
            </a:r>
          </a:p>
          <a:p>
            <a:endParaRPr lang="en-US" sz="18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http://www.findhomeremedy.com/wp-content/uploads/2011/11/ut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581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333" y="1600200"/>
            <a:ext cx="613566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/>
              <a:t>VERY</a:t>
            </a:r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UTI's </a:t>
            </a:r>
            <a:r>
              <a:rPr lang="en-US" sz="2400" dirty="0"/>
              <a:t>are one of the most common bacterial infections. 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7,000,000 </a:t>
            </a:r>
            <a:r>
              <a:rPr lang="en-US" sz="2400" dirty="0"/>
              <a:t>doctor's office visits and about 100,000 hospitalizations in the United States. 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estimated annual cost of UTIs in this country? A cool $1.6 billion.</a:t>
            </a:r>
          </a:p>
        </p:txBody>
      </p:sp>
      <p:sp>
        <p:nvSpPr>
          <p:cNvPr id="3" name="Shape 177"/>
          <p:cNvSpPr txBox="1"/>
          <p:nvPr/>
        </p:nvSpPr>
        <p:spPr>
          <a:xfrm>
            <a:off x="304799" y="713601"/>
            <a:ext cx="5714999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sng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common are UTI’s?</a:t>
            </a:r>
            <a:endParaRPr lang="en-US" sz="3600" b="0" i="0" u="sng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873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ifs.alphacoders.com/images/403/4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0123"/>
            <a:ext cx="5029200" cy="6412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34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34635" y="25494"/>
            <a:ext cx="4648199" cy="68325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5" name="Shape 95"/>
          <p:cNvSpPr/>
          <p:nvPr/>
        </p:nvSpPr>
        <p:spPr>
          <a:xfrm>
            <a:off x="4495800" y="0"/>
            <a:ext cx="4738982" cy="689042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931862" y="11112"/>
            <a:ext cx="7278686" cy="68341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444750" y="322262"/>
            <a:ext cx="42544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Urinary Bladder</a:t>
            </a:r>
          </a:p>
        </p:txBody>
      </p:sp>
      <p:grpSp>
        <p:nvGrpSpPr>
          <p:cNvPr id="102" name="Shape 102"/>
          <p:cNvGrpSpPr/>
          <p:nvPr/>
        </p:nvGrpSpPr>
        <p:grpSpPr>
          <a:xfrm>
            <a:off x="785812" y="1633538"/>
            <a:ext cx="6961187" cy="1885949"/>
            <a:chOff x="259" y="972"/>
            <a:chExt cx="4385" cy="1187"/>
          </a:xfrm>
        </p:grpSpPr>
        <p:sp>
          <p:nvSpPr>
            <p:cNvPr id="103" name="Shape 103"/>
            <p:cNvSpPr txBox="1"/>
            <p:nvPr/>
          </p:nvSpPr>
          <p:spPr>
            <a:xfrm>
              <a:off x="259" y="1755"/>
              <a:ext cx="1011" cy="40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3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ureters</a:t>
              </a:r>
            </a:p>
          </p:txBody>
        </p:sp>
        <p:cxnSp>
          <p:nvCxnSpPr>
            <p:cNvPr id="104" name="Shape 104"/>
            <p:cNvCxnSpPr/>
            <p:nvPr/>
          </p:nvCxnSpPr>
          <p:spPr>
            <a:xfrm flipH="1">
              <a:off x="1239" y="972"/>
              <a:ext cx="3405" cy="998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Shape 105"/>
            <p:cNvCxnSpPr/>
            <p:nvPr/>
          </p:nvCxnSpPr>
          <p:spPr>
            <a:xfrm rot="10800000" flipH="1">
              <a:off x="740" y="1177"/>
              <a:ext cx="344" cy="619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06" name="Shape 106"/>
          <p:cNvGrpSpPr/>
          <p:nvPr/>
        </p:nvGrpSpPr>
        <p:grpSpPr>
          <a:xfrm>
            <a:off x="4344988" y="3286125"/>
            <a:ext cx="3163887" cy="1576387"/>
            <a:chOff x="2737" y="2070"/>
            <a:chExt cx="1993" cy="992"/>
          </a:xfrm>
        </p:grpSpPr>
        <p:sp>
          <p:nvSpPr>
            <p:cNvPr id="107" name="Shape 107"/>
            <p:cNvSpPr txBox="1"/>
            <p:nvPr/>
          </p:nvSpPr>
          <p:spPr>
            <a:xfrm>
              <a:off x="3272" y="2070"/>
              <a:ext cx="1458" cy="61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7222"/>
                </a:lnSpc>
                <a:buSzPct val="25000"/>
                <a:buNone/>
              </a:pPr>
              <a:r>
                <a:rPr lang="en-US" sz="3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internal sphincters</a:t>
              </a:r>
            </a:p>
          </p:txBody>
        </p:sp>
        <p:cxnSp>
          <p:nvCxnSpPr>
            <p:cNvPr id="108" name="Shape 108"/>
            <p:cNvCxnSpPr/>
            <p:nvPr/>
          </p:nvCxnSpPr>
          <p:spPr>
            <a:xfrm>
              <a:off x="3020" y="2761"/>
              <a:ext cx="119" cy="291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Shape 109"/>
            <p:cNvCxnSpPr/>
            <p:nvPr/>
          </p:nvCxnSpPr>
          <p:spPr>
            <a:xfrm flipH="1">
              <a:off x="2737" y="2745"/>
              <a:ext cx="291" cy="317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0" name="Shape 110"/>
            <p:cNvCxnSpPr/>
            <p:nvPr/>
          </p:nvCxnSpPr>
          <p:spPr>
            <a:xfrm flipH="1">
              <a:off x="3011" y="2382"/>
              <a:ext cx="301" cy="386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11" name="Shape 111"/>
          <p:cNvGrpSpPr/>
          <p:nvPr/>
        </p:nvGrpSpPr>
        <p:grpSpPr>
          <a:xfrm>
            <a:off x="1331913" y="3848099"/>
            <a:ext cx="4175124" cy="1739900"/>
            <a:chOff x="839" y="2423"/>
            <a:chExt cx="2629" cy="1096"/>
          </a:xfrm>
        </p:grpSpPr>
        <p:sp>
          <p:nvSpPr>
            <p:cNvPr id="112" name="Shape 112"/>
            <p:cNvSpPr txBox="1"/>
            <p:nvPr/>
          </p:nvSpPr>
          <p:spPr>
            <a:xfrm>
              <a:off x="839" y="2423"/>
              <a:ext cx="1458" cy="617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97222"/>
                </a:lnSpc>
                <a:buSzPct val="25000"/>
                <a:buNone/>
              </a:pPr>
              <a:r>
                <a:rPr lang="en-US" sz="3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external sphincters</a:t>
              </a:r>
            </a:p>
          </p:txBody>
        </p:sp>
        <p:cxnSp>
          <p:nvCxnSpPr>
            <p:cNvPr id="113" name="Shape 113"/>
            <p:cNvCxnSpPr/>
            <p:nvPr/>
          </p:nvCxnSpPr>
          <p:spPr>
            <a:xfrm rot="10800000" flipH="1">
              <a:off x="2443" y="3147"/>
              <a:ext cx="43" cy="353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4" name="Shape 114"/>
            <p:cNvCxnSpPr/>
            <p:nvPr/>
          </p:nvCxnSpPr>
          <p:spPr>
            <a:xfrm rot="10800000">
              <a:off x="2496" y="3167"/>
              <a:ext cx="971" cy="353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5" name="Shape 115"/>
            <p:cNvCxnSpPr/>
            <p:nvPr/>
          </p:nvCxnSpPr>
          <p:spPr>
            <a:xfrm rot="10800000">
              <a:off x="2228" y="2701"/>
              <a:ext cx="267" cy="448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16" name="Shape 116"/>
          <p:cNvGrpSpPr/>
          <p:nvPr/>
        </p:nvGrpSpPr>
        <p:grpSpPr>
          <a:xfrm>
            <a:off x="4795837" y="4632325"/>
            <a:ext cx="3984624" cy="1309688"/>
            <a:chOff x="3020" y="2918"/>
            <a:chExt cx="2509" cy="825"/>
          </a:xfrm>
        </p:grpSpPr>
        <p:sp>
          <p:nvSpPr>
            <p:cNvPr id="117" name="Shape 117"/>
            <p:cNvSpPr txBox="1"/>
            <p:nvPr/>
          </p:nvSpPr>
          <p:spPr>
            <a:xfrm>
              <a:off x="4502" y="2918"/>
              <a:ext cx="1027" cy="404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buSzPct val="25000"/>
                <a:buNone/>
              </a:pPr>
              <a:r>
                <a:rPr lang="en-US" sz="36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urethra</a:t>
              </a:r>
            </a:p>
          </p:txBody>
        </p:sp>
        <p:cxnSp>
          <p:nvCxnSpPr>
            <p:cNvPr id="118" name="Shape 118"/>
            <p:cNvCxnSpPr/>
            <p:nvPr/>
          </p:nvCxnSpPr>
          <p:spPr>
            <a:xfrm rot="10800000" flipH="1">
              <a:off x="3020" y="3140"/>
              <a:ext cx="1497" cy="603"/>
            </a:xfrm>
            <a:prstGeom prst="straightConnector1">
              <a:avLst/>
            </a:prstGeom>
            <a:noFill/>
            <a:ln w="762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228600" y="1747838"/>
            <a:ext cx="8229600" cy="35394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Internal urethral sphincter:</a:t>
            </a:r>
          </a:p>
          <a:p>
            <a:pPr marL="457200" marR="0" lvl="0" indent="-45720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Smooth muscle</a:t>
            </a:r>
          </a:p>
          <a:p>
            <a:pPr marL="457200" marR="0" lvl="0" indent="-45720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Involuntary control</a:t>
            </a:r>
          </a:p>
          <a:p>
            <a:endParaRPr lang="en-US" sz="32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External Urethral sphincter:</a:t>
            </a:r>
          </a:p>
          <a:p>
            <a:pPr marL="457200" marR="0" lvl="0" indent="-45720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Skeletal muscle</a:t>
            </a:r>
          </a:p>
          <a:p>
            <a:pPr marL="457200" marR="0" lvl="0" indent="-45720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Voluntary control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28600" y="747027"/>
            <a:ext cx="631454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Sphincter Muscles on Bladder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228600" y="619125"/>
            <a:ext cx="551785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4000" b="0" i="0" u="sng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Urine is comprised of…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348957" y="1327011"/>
            <a:ext cx="8033044" cy="47086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buSzPct val="25000"/>
              <a:buNone/>
            </a:pP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- 95%</a:t>
            </a:r>
          </a:p>
          <a:p>
            <a:pPr marL="457200" marR="0" lvl="0" indent="-457200" algn="l" rtl="0">
              <a:buSzPct val="25000"/>
              <a:buNone/>
            </a:pP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Nitrogenous waste:</a:t>
            </a:r>
          </a:p>
          <a:p>
            <a:pPr marL="457200" marR="0" lvl="0" indent="-457200" algn="l" rtl="0">
              <a:buSzPct val="25000"/>
              <a:buNone/>
            </a:pPr>
            <a:r>
              <a:rPr lang="en-US" sz="2800" b="1" i="0" u="none" strike="noStrike" cap="none" baseline="0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Ions</a:t>
            </a: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914400" marR="0" lvl="1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sodium</a:t>
            </a:r>
          </a:p>
          <a:p>
            <a:pPr marL="914400" marR="0" lvl="1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potassium</a:t>
            </a:r>
          </a:p>
          <a:p>
            <a:pPr marL="914400" marR="0" lvl="1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sulfate</a:t>
            </a:r>
          </a:p>
          <a:p>
            <a:pPr marL="914400" marR="0" lvl="1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phosphate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676400"/>
            <a:ext cx="784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dirty="0">
                <a:solidFill>
                  <a:srgbClr val="55556F"/>
                </a:solidFill>
              </a:rPr>
              <a:t>Urea</a:t>
            </a:r>
          </a:p>
          <a:p>
            <a:pPr marL="914400" lvl="1" indent="-457200">
              <a:buClr>
                <a:schemeClr val="dk1"/>
              </a:buClr>
              <a:buSzPct val="101190"/>
              <a:buFontTx/>
              <a:buChar char="-"/>
            </a:pPr>
            <a:r>
              <a:rPr lang="en-US" sz="2800" dirty="0"/>
              <a:t>produced when the liver breaks down protein or amino acids; the kidneys then transfer the urea from the blood to the urine. </a:t>
            </a:r>
            <a:endParaRPr lang="en-US" sz="2800" dirty="0">
              <a:solidFill>
                <a:srgbClr val="55556F"/>
              </a:solidFill>
            </a:endParaRPr>
          </a:p>
          <a:p>
            <a:pPr marL="914400" lvl="1" indent="-457200">
              <a:buClr>
                <a:schemeClr val="dk1"/>
              </a:buClr>
              <a:buSzPct val="101190"/>
              <a:buFont typeface="Arial" pitchFamily="34" charset="0"/>
              <a:buChar char="•"/>
            </a:pPr>
            <a:r>
              <a:rPr lang="en-US" sz="2800" dirty="0">
                <a:solidFill>
                  <a:srgbClr val="55556F"/>
                </a:solidFill>
              </a:rPr>
              <a:t>Uric acid</a:t>
            </a:r>
          </a:p>
          <a:p>
            <a:pPr marL="457200" lvl="1">
              <a:buClr>
                <a:schemeClr val="dk1"/>
              </a:buClr>
              <a:buSzPct val="101190"/>
            </a:pPr>
            <a:r>
              <a:rPr lang="en-US" sz="2800" dirty="0" smtClean="0"/>
              <a:t>-  waste </a:t>
            </a:r>
            <a:r>
              <a:rPr lang="en-US" sz="2800" dirty="0"/>
              <a:t>product from cells dying and foods.</a:t>
            </a:r>
            <a:endParaRPr lang="en-US" sz="2800" dirty="0">
              <a:solidFill>
                <a:srgbClr val="55556F"/>
              </a:solidFill>
            </a:endParaRPr>
          </a:p>
          <a:p>
            <a:pPr marL="914400" lvl="1" indent="-45720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dirty="0" err="1">
                <a:solidFill>
                  <a:srgbClr val="55556F"/>
                </a:solidFill>
              </a:rPr>
              <a:t>Creatinine</a:t>
            </a:r>
            <a:endParaRPr lang="en-US" sz="2800" dirty="0">
              <a:solidFill>
                <a:srgbClr val="55556F"/>
              </a:solidFill>
            </a:endParaRPr>
          </a:p>
          <a:p>
            <a:pPr marL="457200" lvl="1">
              <a:buClr>
                <a:schemeClr val="dk1"/>
              </a:buClr>
              <a:buSzPct val="101190"/>
            </a:pPr>
            <a:r>
              <a:rPr lang="en-US" sz="2800" dirty="0">
                <a:solidFill>
                  <a:srgbClr val="55556F"/>
                </a:solidFill>
              </a:rPr>
              <a:t>- </a:t>
            </a:r>
            <a:r>
              <a:rPr lang="en-US" sz="2800" dirty="0">
                <a:solidFill>
                  <a:schemeClr val="tx1"/>
                </a:solidFill>
              </a:rPr>
              <a:t>By-product from muscle use</a:t>
            </a:r>
          </a:p>
        </p:txBody>
      </p:sp>
      <p:sp>
        <p:nvSpPr>
          <p:cNvPr id="3" name="Shape 129"/>
          <p:cNvSpPr txBox="1"/>
          <p:nvPr/>
        </p:nvSpPr>
        <p:spPr>
          <a:xfrm>
            <a:off x="228600" y="619125"/>
            <a:ext cx="551785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4000" b="0" i="0" u="sng" strike="noStrike" cap="none" baseline="0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Nitrogenous Waste…</a:t>
            </a:r>
            <a:endParaRPr lang="en-US" sz="4000" b="0" i="0" u="sng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062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ctortipster.com/wp-content/uploads/2011/10/Urinary-Tract-Infe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38657"/>
            <a:ext cx="2721278" cy="185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Shape 135"/>
          <p:cNvSpPr txBox="1"/>
          <p:nvPr/>
        </p:nvSpPr>
        <p:spPr>
          <a:xfrm>
            <a:off x="289958" y="1524000"/>
            <a:ext cx="8555037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Why do doctors ask for a urine sample?       </a:t>
            </a:r>
          </a:p>
        </p:txBody>
      </p:sp>
      <p:sp>
        <p:nvSpPr>
          <p:cNvPr id="136" name="Shape 136"/>
          <p:cNvSpPr/>
          <p:nvPr/>
        </p:nvSpPr>
        <p:spPr>
          <a:xfrm>
            <a:off x="228600" y="533400"/>
            <a:ext cx="2852062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48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Urinalysis</a:t>
            </a:r>
          </a:p>
        </p:txBody>
      </p:sp>
      <p:sp>
        <p:nvSpPr>
          <p:cNvPr id="137" name="Shape 137"/>
          <p:cNvSpPr/>
          <p:nvPr/>
        </p:nvSpPr>
        <p:spPr>
          <a:xfrm>
            <a:off x="533400" y="2438400"/>
            <a:ext cx="8610599" cy="3970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buSzPct val="25000"/>
              <a:buNone/>
            </a:pPr>
            <a:r>
              <a:rPr lang="en-US" sz="2800" b="1" i="0" u="sng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characteristics</a:t>
            </a: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457200" marR="0" lvl="0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smell</a:t>
            </a: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ammonia-like</a:t>
            </a:r>
          </a:p>
          <a:p>
            <a:pPr marL="457200" marR="0" lvl="0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pH-</a:t>
            </a: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 5.5-8.0</a:t>
            </a:r>
          </a:p>
          <a:p>
            <a:pPr marL="457200" marR="0" lvl="0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*specific gravity</a:t>
            </a: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– more than 1.0; ~1.001-1.003 </a:t>
            </a:r>
          </a:p>
          <a:p>
            <a:pPr marL="457200" marR="0" lvl="0" indent="-45720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color</a:t>
            </a: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affected by what we eat: salty foods, vitamins</a:t>
            </a:r>
          </a:p>
          <a:p>
            <a:endParaRPr lang="en-US" sz="28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28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buSzPct val="25000"/>
              <a:buNone/>
            </a:pPr>
            <a:r>
              <a:rPr lang="en-US" sz="28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/>
        </p:nvSpPr>
        <p:spPr>
          <a:xfrm>
            <a:off x="457200" y="1447800"/>
            <a:ext cx="8153399" cy="3687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 normal urine odor is </a:t>
            </a:r>
            <a:r>
              <a:rPr lang="en-US" sz="3200" b="0" i="0" u="none" strike="noStrike" cap="none" baseline="0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odorless</a:t>
            </a:r>
            <a:r>
              <a:rPr lang="en-US" sz="3200" b="0" i="0" u="none" strike="noStrike" cap="none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3200" b="0" i="0" u="none" strike="noStrike" cap="none" baseline="0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ammonia-like</a:t>
            </a:r>
            <a:endParaRPr lang="en-US" sz="32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rtl="0">
              <a:spcBef>
                <a:spcPts val="1600"/>
              </a:spcBef>
              <a:buSzPct val="25000"/>
              <a:buNone/>
            </a:pPr>
            <a:r>
              <a:rPr lang="en-US" sz="3200" b="1" i="0" u="sng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diabetes</a:t>
            </a: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smells fruity or acetone like due to elevated ketone levels, a </a:t>
            </a:r>
            <a:r>
              <a:rPr lang="en-US" sz="3200" dirty="0">
                <a:solidFill>
                  <a:srgbClr val="55556F"/>
                </a:solidFill>
              </a:rPr>
              <a:t> </a:t>
            </a:r>
            <a:r>
              <a:rPr lang="en-US" sz="3200" dirty="0" smtClean="0">
                <a:solidFill>
                  <a:srgbClr val="55556F"/>
                </a:solidFill>
              </a:rPr>
              <a:t>                           </a:t>
            </a:r>
            <a:r>
              <a:rPr lang="en-US" sz="3200" b="0" i="0" u="none" strike="noStrike" cap="none" baseline="0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chemical </a:t>
            </a: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created when the body breaks down fats for energy.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600"/>
              </a:spcBef>
              <a:buSzPct val="25000"/>
              <a:buNone/>
            </a:pP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smells yucky, like the smell of </a:t>
            </a:r>
            <a:r>
              <a:rPr lang="en-US" sz="3200" dirty="0">
                <a:solidFill>
                  <a:srgbClr val="55556F"/>
                </a:solidFill>
              </a:rPr>
              <a:t> </a:t>
            </a:r>
            <a:r>
              <a:rPr lang="en-US" sz="3200" dirty="0" smtClean="0">
                <a:solidFill>
                  <a:srgbClr val="55556F"/>
                </a:solidFill>
              </a:rPr>
              <a:t>                             </a:t>
            </a:r>
            <a:r>
              <a:rPr lang="en-US" sz="3200" b="0" i="0" u="none" strike="noStrike" cap="none" baseline="0" dirty="0" smtClean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urine </a:t>
            </a:r>
            <a:r>
              <a:rPr lang="en-US" sz="32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after eating asparagus.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57200" y="533400"/>
            <a:ext cx="121058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Odor</a:t>
            </a:r>
          </a:p>
        </p:txBody>
      </p:sp>
      <p:pic>
        <p:nvPicPr>
          <p:cNvPr id="4098" name="Picture 2" descr="http://sfist.com/attachments/SFist_Jay/smelly-gas-east-b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124200"/>
            <a:ext cx="27432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>
            <a:off x="603250" y="2125663"/>
            <a:ext cx="7885113" cy="40441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marR="0" lvl="0" indent="-571500" algn="l" rtl="0">
              <a:lnSpc>
                <a:spcPct val="75000"/>
              </a:lnSpc>
              <a:spcBef>
                <a:spcPts val="120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Average pH</a:t>
            </a: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 range is 5.5 - 8.0.</a:t>
            </a:r>
          </a:p>
          <a:p>
            <a:endParaRPr lang="en-US" sz="24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75000"/>
              </a:lnSpc>
              <a:spcBef>
                <a:spcPts val="120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Vegetarian diet</a:t>
            </a: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urine is alkaline</a:t>
            </a:r>
          </a:p>
          <a:p>
            <a:endParaRPr lang="en-US" sz="2400" b="0" i="0" u="none" strike="noStrike" cap="none" baseline="0" dirty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75000"/>
              </a:lnSpc>
              <a:spcBef>
                <a:spcPts val="120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Protein rich and wheat diet</a:t>
            </a: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- urine is acidic</a:t>
            </a:r>
          </a:p>
          <a:p>
            <a:pPr marL="0" marR="0" lvl="0" indent="0" algn="l" rtl="0">
              <a:lnSpc>
                <a:spcPct val="75000"/>
              </a:lnSpc>
              <a:spcBef>
                <a:spcPts val="1200"/>
              </a:spcBef>
              <a:buSzPct val="25000"/>
              <a:buNone/>
            </a:pP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Cranberry juice can also cause higher acidity in urine.</a:t>
            </a:r>
          </a:p>
          <a:p>
            <a:pPr marL="571500" marR="0" lvl="0" indent="-571500" algn="l" rtl="0">
              <a:lnSpc>
                <a:spcPct val="75000"/>
              </a:lnSpc>
              <a:spcBef>
                <a:spcPts val="1200"/>
              </a:spcBef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 b="1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Ailments - </a:t>
            </a:r>
            <a:r>
              <a:rPr lang="en-US" sz="2400" b="0" i="0" u="none" strike="noStrike" cap="none" baseline="0" dirty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Starvation, dehydration, respiratory diseases, and uncontrolled diabetes can all cause urine pH to become highly acidic.</a:t>
            </a:r>
          </a:p>
        </p:txBody>
      </p:sp>
      <p:sp>
        <p:nvSpPr>
          <p:cNvPr id="149" name="Shape 149"/>
          <p:cNvSpPr/>
          <p:nvPr/>
        </p:nvSpPr>
        <p:spPr>
          <a:xfrm>
            <a:off x="6400800" y="1249004"/>
            <a:ext cx="1573212" cy="29352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0" name="Shape 150"/>
          <p:cNvSpPr txBox="1"/>
          <p:nvPr/>
        </p:nvSpPr>
        <p:spPr>
          <a:xfrm>
            <a:off x="228600" y="609600"/>
            <a:ext cx="5410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-US" sz="3600" b="0" i="0" u="sng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 – Potential Hydrogen. </a:t>
            </a:r>
          </a:p>
        </p:txBody>
      </p:sp>
      <p:sp>
        <p:nvSpPr>
          <p:cNvPr id="151" name="Shape 151"/>
          <p:cNvSpPr/>
          <p:nvPr/>
        </p:nvSpPr>
        <p:spPr>
          <a:xfrm>
            <a:off x="228600" y="1143000"/>
            <a:ext cx="2095500" cy="571501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2" name="Shape 152"/>
          <p:cNvSpPr/>
          <p:nvPr/>
        </p:nvSpPr>
        <p:spPr>
          <a:xfrm>
            <a:off x="1612105" y="5562600"/>
            <a:ext cx="5867400" cy="1149928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520</Words>
  <Application>Microsoft Office PowerPoint</Application>
  <PresentationFormat>On-screen Show (4:3)</PresentationFormat>
  <Paragraphs>99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Urogenital System</vt:lpstr>
      <vt:lpstr>PowerPoint Presentation</vt:lpstr>
      <vt:lpstr>Urinary Bladder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Urogenital System</dc:title>
  <dc:creator>Administrator</dc:creator>
  <cp:lastModifiedBy>Colleen Dunning</cp:lastModifiedBy>
  <cp:revision>7</cp:revision>
  <dcterms:modified xsi:type="dcterms:W3CDTF">2015-02-02T22:56:35Z</dcterms:modified>
</cp:coreProperties>
</file>